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4"/>
    <p:sldMasterId id="2147483767" r:id="rId5"/>
  </p:sldMasterIdLst>
  <p:notesMasterIdLst>
    <p:notesMasterId r:id="rId13"/>
  </p:notesMasterIdLst>
  <p:handoutMasterIdLst>
    <p:handoutMasterId r:id="rId14"/>
  </p:handoutMasterIdLst>
  <p:sldIdLst>
    <p:sldId id="984" r:id="rId6"/>
    <p:sldId id="1015" r:id="rId7"/>
    <p:sldId id="1013" r:id="rId8"/>
    <p:sldId id="1012" r:id="rId9"/>
    <p:sldId id="1010" r:id="rId10"/>
    <p:sldId id="1011" r:id="rId11"/>
    <p:sldId id="1004" r:id="rId12"/>
  </p:sldIdLst>
  <p:sldSz cx="12192000" cy="6858000"/>
  <p:notesSz cx="6888163" cy="10021888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2598" autoAdjust="0"/>
  </p:normalViewPr>
  <p:slideViewPr>
    <p:cSldViewPr snapToGrid="0">
      <p:cViewPr varScale="1">
        <p:scale>
          <a:sx n="85" d="100"/>
          <a:sy n="85" d="100"/>
        </p:scale>
        <p:origin x="48" y="84"/>
      </p:cViewPr>
      <p:guideLst/>
    </p:cSldViewPr>
  </p:slideViewPr>
  <p:outlineViewPr>
    <p:cViewPr>
      <p:scale>
        <a:sx n="33" d="100"/>
        <a:sy n="33" d="100"/>
      </p:scale>
      <p:origin x="0" y="-27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pPr rtl="0"/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pPr rtl="0"/>
            <a:fld id="{56CAD1D5-C1C5-4CCB-871E-4E25658E3223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pPr rtl="0"/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pPr rtl="0"/>
            <a:fld id="{A975D426-A9DD-4244-A2CE-1FB6623742C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pPr rtl="0"/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pPr rtl="0"/>
            <a:fld id="{D7BE4BD6-0627-4CB9-8BCD-76F2D3EDC829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pPr rtl="0"/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pPr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pPr rtl="0"/>
            <a:fld id="{01B41D33-19C8-4450-B3C5-BE83E9C8F0B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7BE4BD6-0627-4CB9-8BCD-76F2D3EDC829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7BE4BD6-0627-4CB9-8BCD-76F2D3EDC829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5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1193" y="1856848"/>
            <a:ext cx="11029616" cy="3668821"/>
          </a:xfrm>
        </p:spPr>
        <p:txBody>
          <a:bodyPr rtlCol="0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6F4408-E972-4DAF-BB59-22782E78E269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4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11FD8C-1E1D-4CF3-84E8-9167A168212F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C9ECD-63F9-40AA-AF53-36300F3ABB12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DA1FA-48D8-4022-ACA7-4102632BB60C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33BEF-F7C3-7D4D-9352-D84FD69B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391" y="669076"/>
            <a:ext cx="10037956" cy="892098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89416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8F2D7B-869B-6C45-AF2F-4BB6843E6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391" y="1747568"/>
            <a:ext cx="10037956" cy="4351338"/>
          </a:xfrm>
          <a:prstGeom prst="rect">
            <a:avLst/>
          </a:prstGeom>
        </p:spPr>
        <p:txBody>
          <a:bodyPr>
            <a:noAutofit/>
          </a:bodyPr>
          <a:lstStyle>
            <a:lvl1pPr marL="539750" indent="-5397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2000" baseline="0"/>
            </a:lvl1pPr>
            <a:lvl2pPr marL="938213" indent="-39846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1800" baseline="0"/>
            </a:lvl2pPr>
            <a:lvl3pPr marL="1247775" indent="-30956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1800" baseline="0"/>
            </a:lvl3pPr>
          </a:lstStyle>
          <a:p>
            <a:pPr lvl="0"/>
            <a:r>
              <a:rPr lang="nl-NL"/>
              <a:t>Tekststijl van het model bewerken
Tweede niveau
Derde niveau</a:t>
            </a:r>
          </a:p>
        </p:txBody>
      </p:sp>
    </p:spTree>
    <p:extLst>
      <p:ext uri="{BB962C8B-B14F-4D97-AF65-F5344CB8AC3E}">
        <p14:creationId xmlns:p14="http://schemas.microsoft.com/office/powerpoint/2010/main" val="177048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F90D991-1287-E244-8447-32AC1BDD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391" y="669076"/>
            <a:ext cx="5319131" cy="892098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89416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2DA110-3F58-7846-883F-77837052DB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48538" y="0"/>
            <a:ext cx="4843462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93FE86D-18F8-C148-983B-0E52124C5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391" y="1747568"/>
            <a:ext cx="5319131" cy="4351338"/>
          </a:xfrm>
          <a:prstGeom prst="rect">
            <a:avLst/>
          </a:prstGeom>
        </p:spPr>
        <p:txBody>
          <a:bodyPr>
            <a:noAutofit/>
          </a:bodyPr>
          <a:lstStyle>
            <a:lvl1pPr marL="539750" indent="-5397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2000" baseline="0"/>
            </a:lvl1pPr>
            <a:lvl2pPr marL="938213" indent="-39846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1800" baseline="0"/>
            </a:lvl2pPr>
            <a:lvl3pPr marL="1247775" indent="-30956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1800" baseline="0"/>
            </a:lvl3pPr>
          </a:lstStyle>
          <a:p>
            <a:pPr lvl="0"/>
            <a:r>
              <a:rPr lang="nl-NL"/>
              <a:t>Tekststijl van het model bewerken
Tweede niveau
Derde niveau</a:t>
            </a:r>
          </a:p>
        </p:txBody>
      </p:sp>
    </p:spTree>
    <p:extLst>
      <p:ext uri="{BB962C8B-B14F-4D97-AF65-F5344CB8AC3E}">
        <p14:creationId xmlns:p14="http://schemas.microsoft.com/office/powerpoint/2010/main" val="99672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ruim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F90D991-1287-E244-8447-32AC1BDD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391" y="669076"/>
            <a:ext cx="5319131" cy="892098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894164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F5C3771-A33A-A547-BEDF-537EDA0C5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391" y="1747568"/>
            <a:ext cx="5319131" cy="4351338"/>
          </a:xfrm>
          <a:prstGeom prst="rect">
            <a:avLst/>
          </a:prstGeom>
        </p:spPr>
        <p:txBody>
          <a:bodyPr>
            <a:noAutofit/>
          </a:bodyPr>
          <a:lstStyle>
            <a:lvl1pPr marL="539750" indent="-5397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2000" baseline="0"/>
            </a:lvl1pPr>
            <a:lvl2pPr marL="938213" indent="-39846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1800" baseline="0"/>
            </a:lvl2pPr>
            <a:lvl3pPr marL="1247775" indent="-309563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tabLst/>
              <a:defRPr sz="1800" baseline="0"/>
            </a:lvl3pPr>
          </a:lstStyle>
          <a:p>
            <a:pPr lvl="0"/>
            <a:r>
              <a:rPr lang="nl-NL"/>
              <a:t>Tekststijl van het model bewerken
Tweede niveau
Derde niveau</a:t>
            </a:r>
          </a:p>
        </p:txBody>
      </p:sp>
    </p:spTree>
    <p:extLst>
      <p:ext uri="{BB962C8B-B14F-4D97-AF65-F5344CB8AC3E}">
        <p14:creationId xmlns:p14="http://schemas.microsoft.com/office/powerpoint/2010/main" val="6745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pagina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E877C10-36D9-614E-9DD1-EAF989BF9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58368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48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p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DCC5A7-D75B-4143-8AC2-00C23524046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"/>
            <a:ext cx="12192000" cy="6868891"/>
          </a:xfrm>
          <a:prstGeom prst="rect">
            <a:avLst/>
          </a:prstGeom>
          <a:solidFill>
            <a:schemeClr val="tx1">
              <a:alpha val="96078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600" i="1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nl-NL" altLang="nl-NL" sz="4400">
                <a:solidFill>
                  <a:srgbClr val="000000"/>
                </a:solidFill>
              </a:rPr>
              <a:t>		</a:t>
            </a:r>
            <a:endParaRPr lang="nl-NL" altLang="nl-NL" sz="4400">
              <a:solidFill>
                <a:srgbClr val="FFFFFF"/>
              </a:solidFill>
            </a:endParaRPr>
          </a:p>
        </p:txBody>
      </p:sp>
      <p:sp>
        <p:nvSpPr>
          <p:cNvPr id="4" name="Tijdelijke aanduiding voor media 3">
            <a:extLst>
              <a:ext uri="{FF2B5EF4-FFF2-40B4-BE49-F238E27FC236}">
                <a16:creationId xmlns:a16="http://schemas.microsoft.com/office/drawing/2014/main" id="{2ACFD0E2-643A-144D-9B60-59B99EA0CD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1"/>
            <a:ext cx="12192000" cy="657352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74EC77F-3579-784E-BA30-326C0451D9CA}"/>
              </a:ext>
            </a:extLst>
          </p:cNvPr>
          <p:cNvSpPr txBox="1">
            <a:spLocks/>
          </p:cNvSpPr>
          <p:nvPr userDrawn="1"/>
        </p:nvSpPr>
        <p:spPr>
          <a:xfrm>
            <a:off x="8134210" y="6583680"/>
            <a:ext cx="2743200" cy="282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B84B13-10B2-AB42-B5C8-C6CEAFF235ED}" type="slidenum">
              <a:rPr lang="nl-NL" baseline="0" smtClean="0">
                <a:solidFill>
                  <a:schemeClr val="bg1"/>
                </a:solidFill>
              </a:rPr>
              <a:pPr/>
              <a:t>‹nr.›</a:t>
            </a:fld>
            <a:r>
              <a:rPr lang="nl-NL" baseline="0">
                <a:solidFill>
                  <a:schemeClr val="bg1"/>
                </a:solidFill>
              </a:rPr>
              <a:t> |</a:t>
            </a:r>
          </a:p>
        </p:txBody>
      </p:sp>
      <p:pic>
        <p:nvPicPr>
          <p:cNvPr id="8" name="Afbeelding 4">
            <a:extLst>
              <a:ext uri="{FF2B5EF4-FFF2-40B4-BE49-F238E27FC236}">
                <a16:creationId xmlns:a16="http://schemas.microsoft.com/office/drawing/2014/main" id="{D63E51F2-5272-F34E-A79B-842359208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6" b="33485"/>
          <a:stretch>
            <a:fillRect/>
          </a:stretch>
        </p:blipFill>
        <p:spPr bwMode="auto">
          <a:xfrm>
            <a:off x="10766029" y="6623393"/>
            <a:ext cx="1138715" cy="1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E31F49-949D-406B-A10C-C1B3CAC7AA50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7CAA1-2641-4FB0-962C-D727AE12FC78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CC786F-E17E-4062-9E5A-4C21D94A33BA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dirty="0"/>
              <a:t>Klikken om de tekststijl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nl" dirty="0"/>
              <a:t>Klik om de tekststijlen van het model te 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E7D5E3-9052-4F28-9770-AB7237DC3A94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8B683-EB2E-43B6-877A-738DCB758ADD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40889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504883"/>
            <a:ext cx="11029615" cy="5733231"/>
          </a:xfrm>
        </p:spPr>
        <p:txBody>
          <a:bodyPr rtlCol="0"/>
          <a:lstStyle/>
          <a:p>
            <a:pPr lvl="0" rtl="0"/>
            <a:r>
              <a:rPr lang="nl-NL" dirty="0"/>
              <a:t>Klikken om de tekststijl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4E4D2-0801-421F-A1E0-7FF1BF4AD6E1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DED32F-5A95-4A43-AFB9-7C5902A534EC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" dirty="0"/>
              <a:t>Klik om de titelstijl van het model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145D469-9E6E-46FE-AD0C-2DC8DE22E0FF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 dirty="0"/>
              <a:t>Klik om de titelstijl van het model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" dirty="0"/>
              <a:t>Klik om de tekststijlen van het model te 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DD8BD03-7ACE-4445-AB24-E8F517AB1154}" type="datetime1">
              <a:rPr lang="nl-NL" smtClean="0"/>
              <a:t>21-9-2021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hoe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1A38BF-2F77-484A-8FE1-8A56CA5FE097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121" y="5739698"/>
            <a:ext cx="1276350" cy="5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6" r:id="rId2"/>
    <p:sldLayoutId id="2147483758" r:id="rId3"/>
    <p:sldLayoutId id="2147483759" r:id="rId4"/>
    <p:sldLayoutId id="2147483711" r:id="rId5"/>
    <p:sldLayoutId id="2147483760" r:id="rId6"/>
    <p:sldLayoutId id="2147483757" r:id="rId7"/>
    <p:sldLayoutId id="2147483762" r:id="rId8"/>
    <p:sldLayoutId id="2147483706" r:id="rId9"/>
    <p:sldLayoutId id="2147483709" r:id="rId10"/>
    <p:sldLayoutId id="2147483707" r:id="rId11"/>
    <p:sldLayoutId id="2147483708" r:id="rId12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7864E6-300E-C04E-B0A4-7D6948D5CB8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6580892"/>
            <a:ext cx="12192000" cy="288000"/>
          </a:xfrm>
          <a:prstGeom prst="rect">
            <a:avLst/>
          </a:prstGeom>
          <a:solidFill>
            <a:srgbClr val="F5C523">
              <a:alpha val="96078"/>
            </a:srgb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1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600" i="1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nl-NL" altLang="nl-NL" sz="4400">
                <a:solidFill>
                  <a:srgbClr val="000000"/>
                </a:solidFill>
              </a:rPr>
              <a:t>		</a:t>
            </a:r>
            <a:endParaRPr lang="nl-NL" altLang="nl-NL" sz="44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DE73DFE-88AF-BC41-8F80-FAAABD534E4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14244" y="6623393"/>
            <a:ext cx="1064490" cy="192105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CE9D0ADB-1D4F-8042-90BF-03B4F3E26C8B}"/>
              </a:ext>
            </a:extLst>
          </p:cNvPr>
          <p:cNvSpPr txBox="1">
            <a:spLocks/>
          </p:cNvSpPr>
          <p:nvPr userDrawn="1"/>
        </p:nvSpPr>
        <p:spPr>
          <a:xfrm>
            <a:off x="8134210" y="6583680"/>
            <a:ext cx="2743200" cy="282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B84B13-10B2-AB42-B5C8-C6CEAFF235ED}" type="slidenum">
              <a:rPr lang="nl-NL" smtClean="0">
                <a:solidFill>
                  <a:schemeClr val="tx1"/>
                </a:solidFill>
              </a:rPr>
              <a:pPr/>
              <a:t>‹nr.›</a:t>
            </a:fld>
            <a:r>
              <a:rPr lang="nl-NL"/>
              <a:t> </a:t>
            </a:r>
            <a:r>
              <a:rPr lang="nl-NL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0A7F8D0-7EF3-724E-82C7-95C12B966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01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6088" indent="-446088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33450" indent="-395288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37465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DBCEA-93AB-431B-8CCE-B3DE8575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57" y="921419"/>
            <a:ext cx="3031852" cy="1722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Wijkgesprek energietransitie</a:t>
            </a:r>
            <a:br>
              <a:rPr lang="nl-NL" dirty="0"/>
            </a:b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7AF3241-9E38-4D1C-864C-57E2545A10D9}"/>
              </a:ext>
            </a:extLst>
          </p:cNvPr>
          <p:cNvSpPr txBox="1"/>
          <p:nvPr/>
        </p:nvSpPr>
        <p:spPr>
          <a:xfrm>
            <a:off x="539257" y="2824623"/>
            <a:ext cx="3611638" cy="3001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nl-NL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Ansâr Ahmadali, Youri Haasbroek </a:t>
            </a:r>
            <a:r>
              <a:rPr lang="nl-NL" sz="1600" dirty="0">
                <a:solidFill>
                  <a:srgbClr val="FFFFFF"/>
                </a:solidFill>
              </a:rPr>
              <a:t>Lauren ter Weele – Gemeente Leiden</a:t>
            </a:r>
            <a:endParaRPr lang="nl-NL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nl-NL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Met medewerking van: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nl-NL" sz="1200" dirty="0">
                <a:solidFill>
                  <a:srgbClr val="FFFFFF"/>
                </a:solidFill>
              </a:rPr>
              <a:t>- Wijkambassadeur Yung Lie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nl-NL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Leidse Gesprekken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nl-NL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- Magazine on the Spot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9D0BE8-B550-4319-BBA0-765AF137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2783" y="5754018"/>
            <a:ext cx="284479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nl-NL" sz="1800" dirty="0">
                <a:solidFill>
                  <a:schemeClr val="bg1"/>
                </a:solidFill>
              </a:rPr>
              <a:t>21-9-2021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F8AE7F-2400-4AE9-81A9-E56F7A60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2BA0FF5-80DA-4D5C-B71D-5359892FB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751" y="630901"/>
            <a:ext cx="7350711" cy="58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4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5AD5F-35D6-41AE-A343-19705B0E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C75D4-4A39-4F39-B060-D29E15669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881315" cy="3633047"/>
          </a:xfrm>
        </p:spPr>
        <p:txBody>
          <a:bodyPr/>
          <a:lstStyle/>
          <a:p>
            <a:r>
              <a:rPr lang="nl-NL" dirty="0"/>
              <a:t>Korte presentatie energietransitie Leiden</a:t>
            </a:r>
            <a:r>
              <a:rPr lang="nl-NL" dirty="0">
                <a:highlight>
                  <a:srgbClr val="FFFF00"/>
                </a:highlight>
              </a:rPr>
              <a:t>	</a:t>
            </a:r>
          </a:p>
          <a:p>
            <a:r>
              <a:rPr lang="nl-NL" dirty="0"/>
              <a:t>Tafelgesprekken: uw vragen, ideeën en zorgen</a:t>
            </a:r>
          </a:p>
          <a:p>
            <a:r>
              <a:rPr lang="nl-NL" dirty="0"/>
              <a:t>Korte pauze (clusteren van informatie)</a:t>
            </a:r>
          </a:p>
          <a:p>
            <a:r>
              <a:rPr lang="nl-NL" dirty="0"/>
              <a:t>Vraag – antwoord gesprek</a:t>
            </a:r>
          </a:p>
          <a:p>
            <a:r>
              <a:rPr lang="nl-NL" dirty="0"/>
              <a:t>Plenaire afronding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12E5A3-6F89-4961-B904-74373BE2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6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4AF02-5B4D-4442-AD3E-893898A5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Energietransitie in leiden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B9929E-2AFE-4B13-AFC3-5A145994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54E541-ACF8-4D3D-AD3E-711CC1C1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293" y="1717990"/>
            <a:ext cx="5008032" cy="470592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A6AE52-48BA-4C2B-A019-B501046E8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717989"/>
            <a:ext cx="6253100" cy="4195910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Uitgangspunten Leidse Warmtevisie (2017) en Handelingsperspectief (2020) aanscherpen. Voorstel:</a:t>
            </a:r>
          </a:p>
          <a:p>
            <a:pPr lvl="1"/>
            <a:r>
              <a:rPr lang="nl-NL" u="sng" dirty="0"/>
              <a:t>geen</a:t>
            </a:r>
            <a:r>
              <a:rPr lang="nl-NL" dirty="0"/>
              <a:t> jaartal (2035) aardgasvrij meer</a:t>
            </a:r>
          </a:p>
          <a:p>
            <a:pPr lvl="1"/>
            <a:r>
              <a:rPr lang="nl-NL" dirty="0"/>
              <a:t>andere kansrijke wijken op basis van huidige inzichten</a:t>
            </a:r>
          </a:p>
          <a:p>
            <a:pPr lvl="1"/>
            <a:r>
              <a:rPr lang="nl-NL" dirty="0"/>
              <a:t>focus op mix van bronnen (restwarmte, geothermie en lokaal)</a:t>
            </a:r>
          </a:p>
          <a:p>
            <a:r>
              <a:rPr lang="nl-NL" dirty="0"/>
              <a:t>Op zoek naar haalbare en betaalbare alternatieven voor aardgas</a:t>
            </a:r>
          </a:p>
          <a:p>
            <a:r>
              <a:rPr lang="nl-NL" dirty="0"/>
              <a:t>Ruimte voor bewonersinitiatieven</a:t>
            </a:r>
          </a:p>
          <a:p>
            <a:r>
              <a:rPr lang="nl-NL" dirty="0"/>
              <a:t>Eindbeeld open regionaal warmtesysteem: momenteel afhankelijkheid van bestaande warmtenet van Vattenfall </a:t>
            </a:r>
          </a:p>
          <a:p>
            <a:r>
              <a:rPr lang="nl-NL" dirty="0"/>
              <a:t>Verlagen van aanvoertemperatuur: voorwaarde daarvoor is energievraag woningen omlaag</a:t>
            </a:r>
          </a:p>
          <a:p>
            <a:pPr lvl="1"/>
            <a:r>
              <a:rPr lang="nl-NL" dirty="0"/>
              <a:t>Focus op midden- en hoge temperatuur oplossingen: geen torenhoge investering nodig</a:t>
            </a:r>
          </a:p>
          <a:p>
            <a:r>
              <a:rPr lang="nl-NL" dirty="0"/>
              <a:t>Diversiteit woningen: wijkgerichte aanpak</a:t>
            </a:r>
          </a:p>
        </p:txBody>
      </p:sp>
    </p:spTree>
    <p:extLst>
      <p:ext uri="{BB962C8B-B14F-4D97-AF65-F5344CB8AC3E}">
        <p14:creationId xmlns:p14="http://schemas.microsoft.com/office/powerpoint/2010/main" val="245346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F7F5A-802F-403C-BBE3-A6F6DAB9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NL" dirty="0"/>
              <a:t>Drie smaken in warmteoplossingen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9337C-4D3E-47FA-AEB7-8EA7CAA58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85401"/>
            <a:ext cx="4616449" cy="4371101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1. Grootschalige collectieve aansluiting</a:t>
            </a:r>
          </a:p>
          <a:p>
            <a:pPr lvl="1"/>
            <a:r>
              <a:rPr lang="nl-NL" dirty="0"/>
              <a:t>Via Leidse warmtering (aardwarmte, warmte uit Rotterdam)</a:t>
            </a:r>
          </a:p>
          <a:p>
            <a:pPr lvl="1"/>
            <a:r>
              <a:rPr lang="nl-NL" dirty="0"/>
              <a:t>Voor delen van de stad: groen gas / waterstof via bestaande gasnet</a:t>
            </a:r>
          </a:p>
          <a:p>
            <a:pPr marL="324000" lvl="1" indent="0">
              <a:buNone/>
            </a:pPr>
            <a:endParaRPr lang="nl-NL" dirty="0"/>
          </a:p>
          <a:p>
            <a:r>
              <a:rPr lang="nl-NL" dirty="0"/>
              <a:t>2. Kleinschalige collectieve aansluiting</a:t>
            </a:r>
          </a:p>
          <a:p>
            <a:pPr lvl="1"/>
            <a:r>
              <a:rPr lang="nl-NL" dirty="0"/>
              <a:t>Via particuliere initiatieven</a:t>
            </a:r>
          </a:p>
          <a:p>
            <a:pPr lvl="1"/>
            <a:r>
              <a:rPr lang="nl-NL" dirty="0"/>
              <a:t>Bijv. </a:t>
            </a:r>
            <a:r>
              <a:rPr lang="nl-NL" dirty="0" err="1"/>
              <a:t>aquathermie</a:t>
            </a:r>
            <a:r>
              <a:rPr lang="nl-NL" dirty="0"/>
              <a:t>, bodemwarmte</a:t>
            </a:r>
          </a:p>
          <a:p>
            <a:endParaRPr lang="nl-NL" dirty="0"/>
          </a:p>
          <a:p>
            <a:r>
              <a:rPr lang="nl-NL" dirty="0"/>
              <a:t>3. Individuele oplossing</a:t>
            </a:r>
          </a:p>
          <a:p>
            <a:pPr lvl="1"/>
            <a:r>
              <a:rPr lang="nl-NL" dirty="0"/>
              <a:t>Elektrische oplossingen (bijvoorbeeld warmtepomp)</a:t>
            </a:r>
          </a:p>
          <a:p>
            <a:pPr lvl="1"/>
            <a:r>
              <a:rPr lang="nl-NL" dirty="0"/>
              <a:t>Voorwaarde: zeer goed geïsoleerde woning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F13B2A-AA11-4BBF-B139-BD65EE9C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Welke alternatieven zijn er voor aardgas? | Regioan">
            <a:extLst>
              <a:ext uri="{FF2B5EF4-FFF2-40B4-BE49-F238E27FC236}">
                <a16:creationId xmlns:a16="http://schemas.microsoft.com/office/drawing/2014/main" id="{9E7FBC78-9A17-4CF3-AA14-3B482433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88" y="1717990"/>
            <a:ext cx="6734592" cy="47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5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F7F5A-802F-403C-BBE3-A6F6DAB9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/>
          <a:lstStyle/>
          <a:p>
            <a:r>
              <a:rPr lang="nl-NL" dirty="0"/>
              <a:t>Welke warmteoplossing past bij welke woning?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9337C-4D3E-47FA-AEB7-8EA7CAA58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33426"/>
            <a:ext cx="5194767" cy="4812965"/>
          </a:xfrm>
        </p:spPr>
        <p:txBody>
          <a:bodyPr/>
          <a:lstStyle/>
          <a:p>
            <a:r>
              <a:rPr lang="nl-NL" dirty="0"/>
              <a:t>Hoe beter geïsoleerd, hoe lager de warmtevraag</a:t>
            </a:r>
          </a:p>
          <a:p>
            <a:pPr lvl="1"/>
            <a:r>
              <a:rPr lang="nl-NL" dirty="0"/>
              <a:t>Advies: breng uw basisisolatie op orde</a:t>
            </a:r>
          </a:p>
          <a:p>
            <a:endParaRPr lang="nl-NL" dirty="0"/>
          </a:p>
          <a:p>
            <a:r>
              <a:rPr lang="nl-NL" dirty="0"/>
              <a:t>Grofweg: goed, redelijk, slecht</a:t>
            </a:r>
          </a:p>
          <a:p>
            <a:pPr lvl="1"/>
            <a:r>
              <a:rPr lang="nl-NL" dirty="0"/>
              <a:t>Goed 	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geschikt voor lage / midden temperatuur</a:t>
            </a:r>
          </a:p>
          <a:p>
            <a:pPr lvl="1"/>
            <a:r>
              <a:rPr lang="nl-NL" dirty="0"/>
              <a:t>Redelijk 	</a:t>
            </a:r>
            <a:r>
              <a:rPr lang="nl-NL" dirty="0">
                <a:sym typeface="Wingdings" panose="05000000000000000000" pitchFamily="2" charset="2"/>
              </a:rPr>
              <a:t> geschikt voor midden temperatuur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Slecht 	 alleen geschikt voor hoge temperatuur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Zowel label A, C als F (plaatje rechts)</a:t>
            </a:r>
          </a:p>
          <a:p>
            <a:pPr marL="324000" lvl="1" indent="0">
              <a:buNone/>
            </a:pPr>
            <a:endParaRPr lang="nl-NL" dirty="0"/>
          </a:p>
          <a:p>
            <a:r>
              <a:rPr lang="nl-NL" dirty="0"/>
              <a:t>Inzicht in huidige isolatiestaat woning?</a:t>
            </a:r>
          </a:p>
          <a:p>
            <a:pPr lvl="1"/>
            <a:r>
              <a:rPr lang="nl-NL" dirty="0"/>
              <a:t>Wijkambassadeur en energiecoaches helpen u op weg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F13B2A-AA11-4BBF-B139-BD65EE9C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0C07278-DEE5-4707-B115-A0823C99EA1B}"/>
              </a:ext>
            </a:extLst>
          </p:cNvPr>
          <p:cNvSpPr/>
          <p:nvPr/>
        </p:nvSpPr>
        <p:spPr>
          <a:xfrm>
            <a:off x="5474342" y="5506004"/>
            <a:ext cx="2352964" cy="25634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Bron: DEGO, in opdracht van VNG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DD67B2-EE64-4CBA-9592-81784F37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42" y="1223824"/>
            <a:ext cx="6352450" cy="424676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9CD89D3-5391-4117-983C-82D53CCC5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338" y="3761873"/>
            <a:ext cx="1177822" cy="17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1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645E076-39FD-4DEE-8B99-8D8C13FC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t"/>
          <a:lstStyle/>
          <a:p>
            <a:r>
              <a:rPr lang="en-US" dirty="0"/>
              <a:t>WAT BETEKENT DIT VOOR de </a:t>
            </a:r>
            <a:r>
              <a:rPr lang="en-US" dirty="0" err="1"/>
              <a:t>vogelwijk</a:t>
            </a:r>
            <a:r>
              <a:rPr lang="en-US" dirty="0"/>
              <a:t>?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F65E2E-A7EB-4E1A-923A-E6001CE8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ACC786F-E17E-4062-9E5A-4C21D94A33BA}" type="datetime1">
              <a:rPr lang="nl-NL" smtClean="0"/>
              <a:pPr rtl="0">
                <a:spcAft>
                  <a:spcPts val="600"/>
                </a:spcAft>
              </a:pPr>
              <a:t>21-9-2021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34C2D4-006F-445C-A081-F212600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1B63E75-840C-475E-99C5-0F4C6F865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638065"/>
            <a:ext cx="10032580" cy="4846881"/>
          </a:xfrm>
        </p:spPr>
        <p:txBody>
          <a:bodyPr>
            <a:normAutofit lnSpcReduction="10000"/>
          </a:bodyPr>
          <a:lstStyle/>
          <a:p>
            <a:r>
              <a:rPr lang="nl-NL" sz="1600" dirty="0"/>
              <a:t>De Vogelwijk heeft verschillende type bebouwing die op dit moment een andere oplossing nodig hebben. In het eindplaatje is een groot deel MT (oudbouw en van </a:t>
            </a:r>
            <a:r>
              <a:rPr lang="nl-NL" sz="1600" dirty="0" err="1"/>
              <a:t>Eijsingapark</a:t>
            </a:r>
            <a:r>
              <a:rPr lang="nl-NL" sz="1600" dirty="0"/>
              <a:t>) maar de oudbouw heeft momenteel HT nodig. Voor de nieuwbouw woningen zouden individuele of </a:t>
            </a:r>
            <a:r>
              <a:rPr lang="nl-NL" sz="1600" dirty="0" err="1"/>
              <a:t>semi-collectieve</a:t>
            </a:r>
            <a:r>
              <a:rPr lang="nl-NL" sz="1600" dirty="0"/>
              <a:t> oplossingen ook een optie kunnen zijn </a:t>
            </a:r>
          </a:p>
          <a:p>
            <a:r>
              <a:rPr lang="nl-NL" sz="1600" dirty="0"/>
              <a:t>De collectieve MT warmte kan worden gerealiseerd door een aansluiting op de Leidse Warmtering. Hier wordt ruimte voor gereserveerd bij de rioolvervanging. Het huidige net loopt op het Bio </a:t>
            </a:r>
            <a:r>
              <a:rPr lang="nl-NL" sz="1600" dirty="0" err="1"/>
              <a:t>Science</a:t>
            </a:r>
            <a:r>
              <a:rPr lang="nl-NL" sz="1600" dirty="0"/>
              <a:t> Park en onder de </a:t>
            </a:r>
            <a:r>
              <a:rPr lang="nl-NL" sz="1600" dirty="0" err="1"/>
              <a:t>Wassenaarseweg</a:t>
            </a:r>
            <a:r>
              <a:rPr lang="nl-NL" sz="1600" dirty="0"/>
              <a:t> naar het Bos van Bosman. In afwachting daarvan kunnen hybride warmtepompen een directe besparing opleveren</a:t>
            </a:r>
          </a:p>
          <a:p>
            <a:r>
              <a:rPr lang="nl-NL" sz="1600" dirty="0"/>
              <a:t>Er zijn niet direct lokale bronnen (oppervlaktewater of restwarmte) beschikbaar</a:t>
            </a:r>
          </a:p>
          <a:p>
            <a:pPr marL="0" indent="0">
              <a:buNone/>
            </a:pPr>
            <a:r>
              <a:rPr lang="nl-NL" sz="1600" b="1" dirty="0"/>
              <a:t>Wat doet de gemeente?</a:t>
            </a:r>
          </a:p>
          <a:p>
            <a:r>
              <a:rPr lang="nl-NL" sz="1600" dirty="0"/>
              <a:t>De gemeente stimuleert </a:t>
            </a:r>
            <a:r>
              <a:rPr lang="nl-NL" sz="1600" i="1" dirty="0"/>
              <a:t>no-</a:t>
            </a:r>
            <a:r>
              <a:rPr lang="nl-NL" sz="1600" i="1" dirty="0" err="1"/>
              <a:t>regret</a:t>
            </a:r>
            <a:r>
              <a:rPr lang="nl-NL" sz="1600" i="1" dirty="0"/>
              <a:t> </a:t>
            </a:r>
            <a:r>
              <a:rPr lang="nl-NL" sz="1600" dirty="0"/>
              <a:t>maatregelen (isolatie en zonnepanelen) en het ontwikkelen van (semi-) collectieve oplossingen</a:t>
            </a:r>
          </a:p>
          <a:p>
            <a:r>
              <a:rPr lang="nl-NL" sz="1600" dirty="0"/>
              <a:t>De gemeente ondersteunt het aansluiten van restwarmte als nieuwe bron voor het huidige net, omdat het CO2-vrije warmte is en het mogelijkheden biedt om uit te breiden op het bestaande warmtenet, bijvoorbeeld richting de Vogelwijk</a:t>
            </a:r>
          </a:p>
          <a:p>
            <a:r>
              <a:rPr lang="nl-NL" sz="1600" dirty="0"/>
              <a:t>De gemeente ondersteunt het bewonersinitiatief Vogelwijk Energiezuinig die met behulp van een provinciale subsidie de mogelijkheden hebben onderzocht om aardgasvrij te worden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B535703-0B5A-4EAC-B842-63AFED298D6B}"/>
              </a:ext>
            </a:extLst>
          </p:cNvPr>
          <p:cNvSpPr/>
          <p:nvPr/>
        </p:nvSpPr>
        <p:spPr>
          <a:xfrm>
            <a:off x="8446169" y="606533"/>
            <a:ext cx="3279942" cy="98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HT: 80-90℃ aanvoer in de woning</a:t>
            </a:r>
          </a:p>
          <a:p>
            <a:r>
              <a:rPr lang="nl-NL" sz="1400" dirty="0"/>
              <a:t>MT: 65-70℃ aanvoer in de woning</a:t>
            </a:r>
          </a:p>
          <a:p>
            <a:r>
              <a:rPr lang="nl-NL" sz="1400" dirty="0"/>
              <a:t>LT: 30-60℃, niet direct warm tapwater</a:t>
            </a:r>
          </a:p>
          <a:p>
            <a:r>
              <a:rPr lang="nl-NL" sz="1400" dirty="0"/>
              <a:t>ZLT: onder de 30℃, ander afgiftesysteem</a:t>
            </a:r>
          </a:p>
        </p:txBody>
      </p:sp>
    </p:spTree>
    <p:extLst>
      <p:ext uri="{BB962C8B-B14F-4D97-AF65-F5344CB8AC3E}">
        <p14:creationId xmlns:p14="http://schemas.microsoft.com/office/powerpoint/2010/main" val="396486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8084A-AE71-474D-AEC0-D896918C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t">
            <a:normAutofit/>
          </a:bodyPr>
          <a:lstStyle/>
          <a:p>
            <a:r>
              <a:rPr lang="nl-NL" dirty="0"/>
              <a:t>Hoe helpen we u?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C5A97E-CE45-4DAF-8B2E-F5796E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5122" name="Picture 2" descr="De Wijkambassadeurs - Leiden gaat Goed - Duurzaamheidskrant">
            <a:extLst>
              <a:ext uri="{FF2B5EF4-FFF2-40B4-BE49-F238E27FC236}">
                <a16:creationId xmlns:a16="http://schemas.microsoft.com/office/drawing/2014/main" id="{3D64EF57-A8F7-40A9-BCB6-1B8A0E98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74" y="2191248"/>
            <a:ext cx="2527068" cy="8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D7FF3C-B9F2-4D02-8BA1-0DEEDED3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4913228" cy="3633047"/>
          </a:xfrm>
        </p:spPr>
        <p:txBody>
          <a:bodyPr/>
          <a:lstStyle/>
          <a:p>
            <a:r>
              <a:rPr lang="nl-NL" dirty="0"/>
              <a:t>“Leiden gaat Goed”</a:t>
            </a:r>
          </a:p>
          <a:p>
            <a:r>
              <a:rPr lang="nl-NL" dirty="0"/>
              <a:t>Wijkambassadeurs &amp; energiecoaches</a:t>
            </a:r>
          </a:p>
          <a:p>
            <a:r>
              <a:rPr lang="nl-NL" dirty="0"/>
              <a:t>Erfgoed Leiden</a:t>
            </a:r>
          </a:p>
          <a:p>
            <a:r>
              <a:rPr lang="nl-NL" dirty="0"/>
              <a:t>Subsidie Lokale Initiatieven</a:t>
            </a:r>
          </a:p>
          <a:p>
            <a:r>
              <a:rPr lang="nl-NL" dirty="0"/>
              <a:t>Duurzaam Bouwloket</a:t>
            </a:r>
          </a:p>
          <a:p>
            <a:r>
              <a:rPr lang="nl-NL" dirty="0">
                <a:solidFill>
                  <a:schemeClr val="accent5"/>
                </a:solidFill>
              </a:rPr>
              <a:t>We zijn nog op zoek naar energiecoaches! Training start in oktober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u="sng" dirty="0"/>
              <a:t>Links worden nagestuurd</a:t>
            </a:r>
          </a:p>
        </p:txBody>
      </p:sp>
      <p:pic>
        <p:nvPicPr>
          <p:cNvPr id="1026" name="Picture 2" descr="ERFGOED LEIDEN E.O | MAT ONTWERP | GRAFISCH &amp;amp; TYPOGRAFISCH ONTWERP">
            <a:extLst>
              <a:ext uri="{FF2B5EF4-FFF2-40B4-BE49-F238E27FC236}">
                <a16:creationId xmlns:a16="http://schemas.microsoft.com/office/drawing/2014/main" id="{1974266E-D519-4D20-AA6C-A7489BB7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74" y="4102426"/>
            <a:ext cx="1515169" cy="108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jkambassadeurs duurzaam Leiden - Pubcom">
            <a:extLst>
              <a:ext uri="{FF2B5EF4-FFF2-40B4-BE49-F238E27FC236}">
                <a16:creationId xmlns:a16="http://schemas.microsoft.com/office/drawing/2014/main" id="{6F503D7F-63DF-4746-817B-8E10DBFAC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68" y="2191248"/>
            <a:ext cx="2648250" cy="16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F9339A-E3E4-4786-BB7D-CF1075CC5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273" y="3201420"/>
            <a:ext cx="2830931" cy="8107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C3F48F6-750B-4D8B-BB8F-518195C4C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097" y="4102426"/>
            <a:ext cx="4257921" cy="15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2998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8_TF33552983" id="{B307C1E5-D0FD-4DAE-B592-13A4DBB3A647}" vid="{B53C4DDB-7E7C-452A-92B1-12FD818A8AC4}"/>
    </a:ext>
  </a:extLst>
</a:theme>
</file>

<file path=ppt/theme/theme2.xml><?xml version="1.0" encoding="utf-8"?>
<a:theme xmlns:a="http://schemas.openxmlformats.org/drawingml/2006/main" name="2. Contentpagina's">
  <a:themeElements>
    <a:clrScheme name="Tabula R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C606"/>
      </a:accent1>
      <a:accent2>
        <a:srgbClr val="FFDA53"/>
      </a:accent2>
      <a:accent3>
        <a:srgbClr val="FDF0C1"/>
      </a:accent3>
      <a:accent4>
        <a:srgbClr val="FEF7E0"/>
      </a:accent4>
      <a:accent5>
        <a:srgbClr val="68939D"/>
      </a:accent5>
      <a:accent6>
        <a:srgbClr val="894164"/>
      </a:accent6>
      <a:hlink>
        <a:srgbClr val="7F7F7F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6" id="{D72F7AED-CA2E-7A4D-9643-2AC5DCDBFA31}" vid="{4D0B5760-36D3-6340-A100-796B16BE330F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3985D5F35C6A46A835956CB3C78CB3" ma:contentTypeVersion="10" ma:contentTypeDescription="Een nieuw document maken." ma:contentTypeScope="" ma:versionID="23c2fdf1607e2d085072de04c15914bd">
  <xsd:schema xmlns:xsd="http://www.w3.org/2001/XMLSchema" xmlns:xs="http://www.w3.org/2001/XMLSchema" xmlns:p="http://schemas.microsoft.com/office/2006/metadata/properties" xmlns:ns3="33a71a94-b586-4bb2-97bd-8c51c31ed979" xmlns:ns4="62dbf4d2-3e5e-4c5d-833a-29147f33b3a1" targetNamespace="http://schemas.microsoft.com/office/2006/metadata/properties" ma:root="true" ma:fieldsID="718fa15da6fa28862b2113d6f1e70446" ns3:_="" ns4:_="">
    <xsd:import namespace="33a71a94-b586-4bb2-97bd-8c51c31ed979"/>
    <xsd:import namespace="62dbf4d2-3e5e-4c5d-833a-29147f33b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71a94-b586-4bb2-97bd-8c51c31ed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bf4d2-3e5e-4c5d-833a-29147f33b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2ECE86-64A0-4888-A60A-C945C8B0F1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9480FF-C877-478B-9A32-58768623A916}">
  <ds:schemaRefs>
    <ds:schemaRef ds:uri="62dbf4d2-3e5e-4c5d-833a-29147f33b3a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3a71a94-b586-4bb2-97bd-8c51c31ed97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977D16-6B28-4B98-8616-71069346C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71a94-b586-4bb2-97bd-8c51c31ed979"/>
    <ds:schemaRef ds:uri="62dbf4d2-3e5e-4c5d-833a-29147f33b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Breedbeeld</PresentationFormat>
  <Paragraphs>82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Wingdings</vt:lpstr>
      <vt:lpstr>Wingdings 2</vt:lpstr>
      <vt:lpstr>DividendVTI</vt:lpstr>
      <vt:lpstr>2. Contentpagina's</vt:lpstr>
      <vt:lpstr>Wijkgesprek energietransitie </vt:lpstr>
      <vt:lpstr>Programma</vt:lpstr>
      <vt:lpstr>Energietransitie in leiden</vt:lpstr>
      <vt:lpstr>Drie smaken in warmteoplossingen</vt:lpstr>
      <vt:lpstr>Welke warmteoplossing past bij welke woning?</vt:lpstr>
      <vt:lpstr>WAT BETEKENT DIT VOOR de vogelwijk?</vt:lpstr>
      <vt:lpstr>Hoe helpen we 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2020-07-05T10:18:16Z</dcterms:created>
  <dcterms:modified xsi:type="dcterms:W3CDTF">2021-09-21T17:43:44Z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0x010100263985D5F35C6A46A835956CB3C78CB3</vt:lpwstr>
  </property>
</Properties>
</file>